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305" r:id="rId4"/>
    <p:sldId id="304" r:id="rId5"/>
    <p:sldId id="258" r:id="rId6"/>
    <p:sldId id="288" r:id="rId7"/>
    <p:sldId id="262" r:id="rId8"/>
    <p:sldId id="290" r:id="rId9"/>
    <p:sldId id="259" r:id="rId10"/>
    <p:sldId id="312" r:id="rId11"/>
    <p:sldId id="284" r:id="rId12"/>
    <p:sldId id="260" r:id="rId13"/>
    <p:sldId id="286" r:id="rId14"/>
    <p:sldId id="306" r:id="rId15"/>
    <p:sldId id="270" r:id="rId16"/>
    <p:sldId id="267" r:id="rId17"/>
    <p:sldId id="310" r:id="rId18"/>
    <p:sldId id="311" r:id="rId19"/>
    <p:sldId id="268" r:id="rId20"/>
    <p:sldId id="272" r:id="rId21"/>
    <p:sldId id="269" r:id="rId22"/>
    <p:sldId id="273" r:id="rId23"/>
    <p:sldId id="274" r:id="rId24"/>
    <p:sldId id="275" r:id="rId25"/>
    <p:sldId id="276" r:id="rId26"/>
    <p:sldId id="308" r:id="rId27"/>
    <p:sldId id="309" r:id="rId28"/>
    <p:sldId id="303" r:id="rId29"/>
    <p:sldId id="277" r:id="rId30"/>
    <p:sldId id="278" r:id="rId31"/>
    <p:sldId id="2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85918D-7678-C17C-58FA-AF9D2402BEF8}" v="1" dt="2025-09-11T04:07:02.508"/>
    <p1510:client id="{36670D4B-614C-53BF-0274-EB3533BFE071}" v="37" dt="2025-09-10T18:40:41.999"/>
    <p1510:client id="{4A7F5EFC-AB00-4DCD-AB34-AB0DB610302F}" v="136" dt="2025-09-09T05:29:20.021"/>
    <p1510:client id="{6A3BDF32-A924-89A2-2ABF-F8CD16F84FC0}" v="46" dt="2025-09-10T18:31:36.851"/>
    <p1510:client id="{6B5CD380-216C-40C1-98CC-45C21F7756CD}" v="415" dt="2025-09-09T11:30:27.332"/>
    <p1510:client id="{6DD40670-3079-42B8-873B-7DA7D737305E}" v="6" dt="2025-09-09T10:53:07.525"/>
    <p1510:client id="{757131B9-E5BD-4B3D-9973-BB7704B67A0C}" v="180" dt="2025-09-09T10:49:46.024"/>
    <p1510:client id="{8594C707-815D-46CE-62D5-971F640DB222}" v="193" dt="2025-09-11T04:00:49.384"/>
    <p1510:client id="{86D85C90-6C57-EA39-B83C-E8792B6A8291}" v="7" dt="2025-09-10T18:30:02.441"/>
    <p1510:client id="{87302312-E456-82CE-AE7B-8579A41A21FC}" v="147" dt="2025-09-10T12:16:32.218"/>
    <p1510:client id="{8F260DE7-13CA-57F1-AF0C-D1A3AA4C5551}" v="1" dt="2025-09-11T04:09:17.123"/>
    <p1510:client id="{BCEAB872-86F9-4977-8F72-0BA9BB7708D2}" v="79" dt="2025-09-10T18:16:36.382"/>
    <p1510:client id="{BE97CE91-5A5E-55ED-3618-69B157B25446}" v="9" dt="2025-09-11T04:06:23.839"/>
    <p1510:client id="{D6520141-0FB0-5865-C0F6-0217E7B28434}" v="357" dt="2025-09-10T20:13:03.101"/>
    <p1510:client id="{DE4EA219-BCDD-4ABD-B513-16EDCA6D50B3}" v="13" dt="2025-09-09T13:49:40.825"/>
    <p1510:client id="{E69BDEA4-A371-46F5-9C55-9DCB8E85CCD1}" v="97" dt="2025-09-10T10:47:22.217"/>
    <p1510:client id="{ED60A133-2EB3-45FA-813E-9F7144D05FB0}" v="266" dt="2025-09-09T13:42:00.062"/>
    <p1510:client id="{FFE6E03B-E593-838B-CFA5-42A68DC33C2B}" v="59" dt="2025-09-10T18:56:18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6AFE-674C-AC6E-FB2C-5892D5CF3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7B41DB-8534-D64A-D0B8-06B08BF2C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315FE-36F7-9CB7-8658-84B038A59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D88D-82CF-41ED-A746-B27BBF043D0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B0397-6F3C-8476-80DE-8D9974B1E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90EB2-202A-7C26-BF61-E5CD677D6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CCE2-1565-48FC-AA93-E79B66FC04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31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CAF2-BFB1-E6DB-C64A-02F3A2D5C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CE6CB6-1B84-AD33-2087-BEA3105FB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1171A-70CD-56A2-EC67-53751BF83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D88D-82CF-41ED-A746-B27BBF043D0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19F54-B316-10E8-0D81-6BA7B2F9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C516C-92F5-069E-8222-5AE84E8CC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CCE2-1565-48FC-AA93-E79B66FC04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832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EAC64-08A8-484B-C2DD-0BE9FC1C6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911CE-3A2E-2BE1-27DD-30550151F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35676-C6AC-6760-A7D0-F7F4F46B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D88D-82CF-41ED-A746-B27BBF043D0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9ACA1-6741-C0EB-4A0E-111E254BA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81A04-FF69-7673-9241-6319CA5E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CCE2-1565-48FC-AA93-E79B66FC04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340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033E-5C6C-9050-ABE4-5E2E6975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B5ED3-45A2-33B1-D16D-6ED62DE59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6DB99-5DA0-D762-A755-312566981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D88D-82CF-41ED-A746-B27BBF043D0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9BD28-44BF-4D1A-FB16-A497CBE0E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4CCF1-31D8-D3E5-2AB8-DB65D61F2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CCE2-1565-48FC-AA93-E79B66FC04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45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4A56F-77B2-442C-193B-4046D150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FF2B0-788C-0EF6-7EC7-3C0E1D4E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21790-D17F-4D12-7700-4D8704431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D88D-82CF-41ED-A746-B27BBF043D0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88498-9CC9-D643-B498-F952E6FC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76F55-B2B6-CB92-DEDC-95B516DD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CCE2-1565-48FC-AA93-E79B66FC04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66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2BCE-EB27-8A77-81B1-62692C70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076CE-CEF5-BF2D-E366-80CD7E6AC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FC62A-0EC3-51D7-B5C8-B66B57B94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DFDD2-B64F-A18F-882B-2762D197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D88D-82CF-41ED-A746-B27BBF043D0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8845C-E91D-745B-C20B-E70BD0DC8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13D85-2234-0E5C-7817-CD180B4E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CCE2-1565-48FC-AA93-E79B66FC04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486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197F7-910A-D07D-F956-910FD95D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6BD04-FE49-C88D-4D10-45300E871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EB38C-9588-C879-49F4-DB5305705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6BAA06-4EC8-4239-8777-D536C5F83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1C6DDB-1854-AFE1-4E67-D2FEDD958A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98170A-7160-7DDE-EA6E-CF28C0295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D88D-82CF-41ED-A746-B27BBF043D0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783882-2951-74CC-F565-228712111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D458CA-7DB0-AA03-973D-63E11BF6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CCE2-1565-48FC-AA93-E79B66FC04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96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39AB-2F9C-B096-80B8-1DE9A45A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1302AC-E3D8-BEA5-B5A9-C5949FD37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D88D-82CF-41ED-A746-B27BBF043D0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945FE-312D-A75F-876E-7DF22215F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7B9C9-C72D-0DBE-909C-07D8A7D1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CCE2-1565-48FC-AA93-E79B66FC04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9205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499569-220B-EA3B-3949-4700D2A7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D88D-82CF-41ED-A746-B27BBF043D0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6CD55-7EC3-EE82-2739-B7ABA350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08065-2863-80BE-E415-2E137048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CCE2-1565-48FC-AA93-E79B66FC04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467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313A9-22C8-E1D4-C9E3-8A66F7A5A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BD3A2-2125-3991-A740-ACC5EB32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D99B8-9417-82EE-1A89-076AB8086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08E6B-5A10-1B3B-8EF0-4E47343B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D88D-82CF-41ED-A746-B27BBF043D0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47490-1553-10B3-3845-29E28F29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CE058-2023-25C5-314B-EDA9F3B8B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CCE2-1565-48FC-AA93-E79B66FC04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358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3AE28-0254-7A6C-976C-CEFA7D18B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CE9A75-6CC4-D1DA-69B1-324CC765A1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65A79-39DB-9E20-CEB5-6FEBE6CAF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6651C-4D60-570C-A7F2-441E745E7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D88D-82CF-41ED-A746-B27BBF043D0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11937-A681-BAA2-5368-A86E1B662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68B22-AA09-AFC2-5877-0C924B030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CCE2-1565-48FC-AA93-E79B66FC04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13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07C00-17EB-5C14-E3D1-6C869349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9906-C17D-AA6E-C36D-23C9C5139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7A581-7FB1-F616-6B2A-6714BEAF40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1D88D-82CF-41ED-A746-B27BBF043D0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0F430-6E42-7C46-CF49-CF5C3A2EE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C092B-9864-BBE0-DFAF-05F036CC6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ACCE2-1565-48FC-AA93-E79B66FC04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82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B0A7A-551D-5D35-287A-FE9E5FC81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782541"/>
            <a:ext cx="4412419" cy="5196936"/>
          </a:xfrm>
        </p:spPr>
        <p:txBody>
          <a:bodyPr anchor="t">
            <a:normAutofit/>
          </a:bodyPr>
          <a:lstStyle/>
          <a:p>
            <a:r>
              <a:rPr lang="en-IN" sz="8800" b="1">
                <a:solidFill>
                  <a:srgbClr val="FFFFFF"/>
                </a:solidFill>
                <a:latin typeface="Book Antiqua"/>
              </a:rPr>
              <a:t>CTK Events</a:t>
            </a:r>
            <a:endParaRPr lang="en-IN" sz="8800" b="1">
              <a:solidFill>
                <a:srgbClr val="FFFFFF"/>
              </a:solidFill>
              <a:latin typeface="Book Antiqua"/>
              <a:ea typeface="Calibri Light"/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6BB95C-A628-FB98-6E57-B5E2FF4F3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494" y="4121705"/>
            <a:ext cx="4412417" cy="32354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IN" sz="3200">
                <a:solidFill>
                  <a:srgbClr val="FFFFFF"/>
                </a:solidFill>
                <a:ea typeface="Calibri" panose="020F0502020204030204"/>
                <a:cs typeface="Calibri" panose="020F0502020204030204"/>
              </a:rPr>
              <a:t> </a:t>
            </a:r>
            <a:r>
              <a:rPr lang="en-IN" sz="1600" b="1" u="sng">
                <a:ea typeface="Calibri" panose="020F0502020204030204"/>
                <a:cs typeface="Calibri" panose="020F0502020204030204"/>
              </a:rPr>
              <a:t>TEAM-1</a:t>
            </a:r>
            <a:endParaRPr lang="en-US" sz="1600" b="1">
              <a:ea typeface="Calibri"/>
              <a:cs typeface="Calibri"/>
            </a:endParaRPr>
          </a:p>
          <a:p>
            <a:pPr algn="l"/>
            <a:r>
              <a:rPr lang="en-IN" sz="1600" err="1">
                <a:ea typeface="Calibri" panose="020F0502020204030204"/>
                <a:cs typeface="Calibri" panose="020F0502020204030204"/>
              </a:rPr>
              <a:t>G.Rajeswari</a:t>
            </a:r>
            <a:endParaRPr lang="en-IN" sz="1600">
              <a:ea typeface="Calibri" panose="020F0502020204030204"/>
              <a:cs typeface="Calibri" panose="020F0502020204030204"/>
            </a:endParaRPr>
          </a:p>
          <a:p>
            <a:pPr algn="l"/>
            <a:r>
              <a:rPr lang="en-IN" sz="1600" err="1">
                <a:ea typeface="Calibri" panose="020F0502020204030204"/>
                <a:cs typeface="Calibri" panose="020F0502020204030204"/>
              </a:rPr>
              <a:t>K.Pranathi</a:t>
            </a:r>
            <a:r>
              <a:rPr lang="en-IN" sz="1600">
                <a:ea typeface="Calibri" panose="020F0502020204030204"/>
                <a:cs typeface="Calibri" panose="020F0502020204030204"/>
              </a:rPr>
              <a:t> Reddy</a:t>
            </a:r>
          </a:p>
          <a:p>
            <a:pPr algn="l"/>
            <a:r>
              <a:rPr lang="en-IN" sz="1600" err="1">
                <a:ea typeface="Calibri" panose="020F0502020204030204"/>
                <a:cs typeface="Calibri" panose="020F0502020204030204"/>
              </a:rPr>
              <a:t>B.Sathvik</a:t>
            </a:r>
            <a:r>
              <a:rPr lang="en-IN" sz="1600">
                <a:ea typeface="Calibri" panose="020F0502020204030204"/>
                <a:cs typeface="Calibri" panose="020F0502020204030204"/>
              </a:rPr>
              <a:t> Reddy</a:t>
            </a:r>
          </a:p>
          <a:p>
            <a:pPr algn="l"/>
            <a:r>
              <a:rPr lang="en-IN" sz="1600" err="1">
                <a:ea typeface="Calibri" panose="020F0502020204030204"/>
                <a:cs typeface="Calibri" panose="020F0502020204030204"/>
              </a:rPr>
              <a:t>G.Santhosh</a:t>
            </a:r>
            <a:r>
              <a:rPr lang="en-IN" sz="1600">
                <a:ea typeface="Calibri" panose="020F0502020204030204"/>
                <a:cs typeface="Calibri" panose="020F0502020204030204"/>
              </a:rPr>
              <a:t> Kumar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advertisement for a sports event&#10;&#10;AI-generated content may be incorrect.">
            <a:extLst>
              <a:ext uri="{FF2B5EF4-FFF2-40B4-BE49-F238E27FC236}">
                <a16:creationId xmlns:a16="http://schemas.microsoft.com/office/drawing/2014/main" id="{FBFF7EBA-CE02-B04A-3B48-B4D15C19A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5" y="2170671"/>
            <a:ext cx="5664133" cy="357490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16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90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C4D67-F72D-FBCA-97A1-5E6A5D14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BFF76-3111-A902-51A0-CCAFA0BD7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80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A43DA9-EEE0-BE07-EB9D-37D4E3BAA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D8D018-588B-F19A-DD9C-32A91F46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7E11C636-6BB3-6948-D934-941853124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55CCB-D501-F4BE-E868-232FFFAA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IN"/>
              <a:t>Technologies Used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C85D20A-C034-9631-A064-141EBD8D1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9844F-CD63-DADF-7A60-56F5B622F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401" y="1296784"/>
            <a:ext cx="5458838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 b="1">
              <a:ea typeface="Calibri"/>
              <a:cs typeface="Calibri"/>
            </a:endParaRPr>
          </a:p>
          <a:p>
            <a:endParaRPr lang="en-IN" sz="2000" b="1"/>
          </a:p>
          <a:p>
            <a:r>
              <a:rPr lang="en-IN" sz="2000" b="1"/>
              <a:t>Database:</a:t>
            </a:r>
            <a:r>
              <a:rPr lang="en-IN" sz="2000"/>
              <a:t> MongoDB – for storing users, events, bookings, notifications, and feedback in a flexible NoSQL structure.</a:t>
            </a:r>
            <a:endParaRPr lang="en-US" sz="2000"/>
          </a:p>
          <a:p>
            <a:r>
              <a:rPr lang="en-IN" sz="2000" b="1"/>
              <a:t>Authentication &amp; Security:</a:t>
            </a:r>
            <a:endParaRPr lang="en-IN" sz="2000" b="1">
              <a:ea typeface="Calibri"/>
              <a:cs typeface="Calibri"/>
            </a:endParaRPr>
          </a:p>
          <a:p>
            <a:pPr lvl="1"/>
            <a:r>
              <a:rPr lang="en-IN" sz="2000" b="1"/>
              <a:t>JWT (JSON Web Token):</a:t>
            </a:r>
            <a:r>
              <a:rPr lang="en-IN" sz="2000"/>
              <a:t> Secure user authentication.</a:t>
            </a:r>
            <a:endParaRPr lang="en-IN" sz="2000">
              <a:ea typeface="Calibri"/>
              <a:cs typeface="Calibri"/>
            </a:endParaRPr>
          </a:p>
          <a:p>
            <a:pPr lvl="1"/>
            <a:r>
              <a:rPr lang="en-IN" sz="2000" b="1"/>
              <a:t>Bcrypt.js:</a:t>
            </a:r>
            <a:r>
              <a:rPr lang="en-IN" sz="2000"/>
              <a:t> Password hashing and protection.</a:t>
            </a:r>
          </a:p>
          <a:p>
            <a:endParaRPr lang="en-US" sz="2000" b="1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/>
              <a:t> </a:t>
            </a:r>
            <a:endParaRPr lang="en-IN" sz="1800"/>
          </a:p>
        </p:txBody>
      </p:sp>
      <p:pic>
        <p:nvPicPr>
          <p:cNvPr id="5" name="Picture 4" descr="A hand holding a pen&#10;&#10;AI-generated content may be incorrect.">
            <a:extLst>
              <a:ext uri="{FF2B5EF4-FFF2-40B4-BE49-F238E27FC236}">
                <a16:creationId xmlns:a16="http://schemas.microsoft.com/office/drawing/2014/main" id="{2F38AA8C-DA7A-9648-7CCB-718EDBC99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25" y="1296213"/>
            <a:ext cx="5068231" cy="35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46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563AE-0B4A-7147-8FD3-87452279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IN"/>
              <a:t>Technologies Used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38B55-C102-0608-2980-D9A05018A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7" y="1147485"/>
            <a:ext cx="5391112" cy="340532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520EE-7EF7-E18C-03B6-B35CEA389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515520"/>
            <a:ext cx="5458838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Services &amp; Utilities:</a:t>
            </a:r>
            <a:endParaRPr lang="en-US" sz="2000"/>
          </a:p>
          <a:p>
            <a:r>
              <a:rPr lang="en-US" sz="2000" b="1" err="1">
                <a:ea typeface="+mn-lt"/>
                <a:cs typeface="+mn-lt"/>
              </a:rPr>
              <a:t>Nodemailer</a:t>
            </a:r>
            <a:r>
              <a:rPr lang="en-US" sz="2000" b="1">
                <a:ea typeface="+mn-lt"/>
                <a:cs typeface="+mn-lt"/>
              </a:rPr>
              <a:t>:</a:t>
            </a:r>
            <a:r>
              <a:rPr lang="en-US" sz="2000">
                <a:ea typeface="+mn-lt"/>
                <a:cs typeface="+mn-lt"/>
              </a:rPr>
              <a:t> Sending emails for OTPs, notifications, and confirmations.</a:t>
            </a:r>
            <a:endParaRPr lang="en-US"/>
          </a:p>
          <a:p>
            <a:r>
              <a:rPr lang="en-US" sz="2000" b="1">
                <a:ea typeface="+mn-lt"/>
                <a:cs typeface="+mn-lt"/>
              </a:rPr>
              <a:t>Multer:</a:t>
            </a:r>
            <a:r>
              <a:rPr lang="en-US" sz="2000">
                <a:ea typeface="+mn-lt"/>
                <a:cs typeface="+mn-lt"/>
              </a:rPr>
              <a:t> Handling file uploads (event images).</a:t>
            </a:r>
            <a:endParaRPr lang="en-US"/>
          </a:p>
          <a:p>
            <a:r>
              <a:rPr lang="en-US" sz="2000" b="1">
                <a:ea typeface="+mn-lt"/>
                <a:cs typeface="+mn-lt"/>
              </a:rPr>
              <a:t>Node-Cron:</a:t>
            </a:r>
            <a:r>
              <a:rPr lang="en-US" sz="2000">
                <a:ea typeface="+mn-lt"/>
                <a:cs typeface="+mn-lt"/>
              </a:rPr>
              <a:t> Automating scheduled tasks.</a:t>
            </a:r>
          </a:p>
          <a:p>
            <a:r>
              <a:rPr lang="en-US" sz="2000" b="1">
                <a:ea typeface="+mn-lt"/>
                <a:cs typeface="+mn-lt"/>
              </a:rPr>
              <a:t>Other Tools:</a:t>
            </a:r>
            <a:endParaRPr lang="en-US"/>
          </a:p>
          <a:p>
            <a:r>
              <a:rPr lang="en-US" sz="2000" b="1" err="1">
                <a:ea typeface="+mn-lt"/>
                <a:cs typeface="+mn-lt"/>
              </a:rPr>
              <a:t>dotenv</a:t>
            </a:r>
            <a:r>
              <a:rPr lang="en-US" sz="2000" b="1">
                <a:ea typeface="+mn-lt"/>
                <a:cs typeface="+mn-lt"/>
              </a:rPr>
              <a:t>:</a:t>
            </a:r>
            <a:r>
              <a:rPr lang="en-US" sz="2000">
                <a:ea typeface="+mn-lt"/>
                <a:cs typeface="+mn-lt"/>
              </a:rPr>
              <a:t> Environment variable management.</a:t>
            </a:r>
          </a:p>
          <a:p>
            <a:r>
              <a:rPr lang="en-US" sz="2000" b="1">
                <a:ea typeface="+mn-lt"/>
                <a:cs typeface="+mn-lt"/>
              </a:rPr>
              <a:t>Winston Logger:</a:t>
            </a:r>
            <a:r>
              <a:rPr lang="en-US" sz="2000">
                <a:ea typeface="+mn-lt"/>
                <a:cs typeface="+mn-lt"/>
              </a:rPr>
              <a:t> For application logging and error tracking.</a:t>
            </a:r>
          </a:p>
          <a:p>
            <a:r>
              <a:rPr lang="en-US" sz="2000" b="1">
                <a:ea typeface="+mn-lt"/>
                <a:cs typeface="+mn-lt"/>
              </a:rPr>
              <a:t>CORS:</a:t>
            </a:r>
            <a:r>
              <a:rPr lang="en-US" sz="2000">
                <a:ea typeface="+mn-lt"/>
                <a:cs typeface="+mn-lt"/>
              </a:rPr>
              <a:t> For secure communication between frontend and backend.</a:t>
            </a:r>
          </a:p>
          <a:p>
            <a:endParaRPr lang="en-US" sz="2000" b="1">
              <a:ea typeface="Calibri"/>
              <a:cs typeface="Calibri"/>
            </a:endParaRPr>
          </a:p>
          <a:p>
            <a:endParaRPr lang="en-US" sz="13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871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E97F34-FD4D-B8B5-71AE-5C308FB36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EFBC61-2FB7-B7F3-20B0-101E5EA53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A4B644-4847-0DE0-9654-F30917662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1D92C-9D7E-9C00-D936-B2523B8C5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582" y="1968612"/>
            <a:ext cx="4474823" cy="268083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0AD8C912-1B24-2096-BFFD-95BAF6FA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7A4BEA-3F6F-7BC7-5E5F-9BC11E16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IN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E243E-84D4-3BE3-60B9-80184580B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523" y="1471374"/>
            <a:ext cx="7030729" cy="5686903"/>
          </a:xfrm>
        </p:spPr>
        <p:txBody>
          <a:bodyPr vert="horz" lIns="91440" tIns="45720" rIns="91440" bIns="45720" rtlCol="0" anchor="t">
            <a:normAutofit fontScale="32500" lnSpcReduction="20000"/>
          </a:bodyPr>
          <a:lstStyle/>
          <a:p>
            <a:pPr marL="0" indent="0">
              <a:buNone/>
            </a:pPr>
            <a:r>
              <a:rPr lang="en-US" sz="1500" b="1"/>
              <a:t>  </a:t>
            </a:r>
            <a:r>
              <a:rPr lang="en-US" sz="1900" b="1"/>
              <a:t> </a:t>
            </a:r>
            <a:r>
              <a:rPr lang="en-US" sz="2000"/>
              <a:t>.</a:t>
            </a:r>
            <a:endParaRPr lang="en-US" sz="23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7200" b="1">
                <a:ea typeface="+mn-lt"/>
                <a:cs typeface="+mn-lt"/>
              </a:rPr>
              <a:t>Payment Gateway</a:t>
            </a:r>
            <a:endParaRPr lang="en-US" sz="7200" b="1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7200" b="1" err="1">
                <a:ea typeface="+mn-lt"/>
                <a:cs typeface="+mn-lt"/>
              </a:rPr>
              <a:t>R</a:t>
            </a:r>
            <a:r>
              <a:rPr lang="en-US" sz="6200" b="1" err="1">
                <a:ea typeface="+mn-lt"/>
                <a:cs typeface="+mn-lt"/>
              </a:rPr>
              <a:t>azorpay</a:t>
            </a:r>
            <a:r>
              <a:rPr lang="en-US" sz="6200">
                <a:ea typeface="+mn-lt"/>
                <a:cs typeface="+mn-lt"/>
              </a:rPr>
              <a:t>  – Secure and reliable </a:t>
            </a:r>
            <a:r>
              <a:rPr lang="en-US" sz="6200" b="1">
                <a:ea typeface="+mn-lt"/>
                <a:cs typeface="+mn-lt"/>
              </a:rPr>
              <a:t>online payment integration</a:t>
            </a:r>
            <a:r>
              <a:rPr lang="en-US" sz="6200">
                <a:ea typeface="+mn-lt"/>
                <a:cs typeface="+mn-lt"/>
              </a:rPr>
              <a:t> for booking tickets.</a:t>
            </a:r>
          </a:p>
          <a:p>
            <a:pPr>
              <a:buFont typeface="Arial"/>
              <a:buChar char="•"/>
            </a:pPr>
            <a:endParaRPr lang="en-US" sz="62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6200" b="1">
                <a:ea typeface="Calibri"/>
                <a:cs typeface="Calibri"/>
              </a:rPr>
              <a:t>CI/Cd(</a:t>
            </a:r>
            <a:r>
              <a:rPr lang="en-US" sz="6200" b="1" err="1">
                <a:ea typeface="Calibri"/>
                <a:cs typeface="Calibri"/>
              </a:rPr>
              <a:t>Continuos</a:t>
            </a:r>
            <a:r>
              <a:rPr lang="en-US" sz="6200" b="1">
                <a:ea typeface="Calibri"/>
                <a:cs typeface="Calibri"/>
              </a:rPr>
              <a:t> Integration  &amp; Continuous Deployment)</a:t>
            </a:r>
          </a:p>
          <a:p>
            <a:pPr>
              <a:buFont typeface="Arial"/>
              <a:buChar char="•"/>
            </a:pPr>
            <a:endParaRPr lang="en-US" sz="6200" b="1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6200" b="1">
                <a:ea typeface="Calibri"/>
                <a:cs typeface="Calibri"/>
              </a:rPr>
              <a:t>GitHub</a:t>
            </a:r>
            <a:r>
              <a:rPr lang="en-US" sz="6200">
                <a:ea typeface="+mn-lt"/>
                <a:cs typeface="+mn-lt"/>
              </a:rPr>
              <a:t> – Source code management and version control</a:t>
            </a:r>
          </a:p>
          <a:p>
            <a:pPr>
              <a:buFont typeface="Arial"/>
              <a:buChar char="•"/>
            </a:pPr>
            <a:r>
              <a:rPr lang="en-US" sz="6200" b="1">
                <a:ea typeface="+mn-lt"/>
                <a:cs typeface="+mn-lt"/>
              </a:rPr>
              <a:t>Jenkins</a:t>
            </a:r>
            <a:r>
              <a:rPr lang="en-US" sz="6200">
                <a:ea typeface="+mn-lt"/>
                <a:cs typeface="+mn-lt"/>
              </a:rPr>
              <a:t> – Automating builds, tests, and deployment pipelines.</a:t>
            </a:r>
          </a:p>
          <a:p>
            <a:pPr>
              <a:buFont typeface="Arial"/>
              <a:buChar char="•"/>
            </a:pPr>
            <a:r>
              <a:rPr lang="en-US" sz="6200" b="1">
                <a:ea typeface="+mn-lt"/>
                <a:cs typeface="+mn-lt"/>
              </a:rPr>
              <a:t>Docker</a:t>
            </a:r>
            <a:r>
              <a:rPr lang="en-US" sz="6200">
                <a:ea typeface="+mn-lt"/>
                <a:cs typeface="+mn-lt"/>
              </a:rPr>
              <a:t> – Containerization for consistent deployment across environments.</a:t>
            </a:r>
          </a:p>
          <a:p>
            <a:pPr>
              <a:buFont typeface="Arial"/>
              <a:buChar char="•"/>
            </a:pPr>
            <a:r>
              <a:rPr lang="en-US" sz="6200" b="1">
                <a:ea typeface="+mn-lt"/>
                <a:cs typeface="+mn-lt"/>
              </a:rPr>
              <a:t>AWS (EC2 / S3 ) </a:t>
            </a:r>
            <a:r>
              <a:rPr lang="en-US" sz="6200">
                <a:ea typeface="+mn-lt"/>
                <a:cs typeface="+mn-lt"/>
              </a:rPr>
              <a:t>– Hosting and cloud infrastructure for deployment.</a:t>
            </a:r>
            <a:endParaRPr lang="en-US" sz="6200">
              <a:ea typeface="Calibri"/>
              <a:cs typeface="Calibri"/>
            </a:endParaRPr>
          </a:p>
          <a:p>
            <a:pPr marL="0" indent="0">
              <a:buNone/>
            </a:pPr>
            <a:endParaRPr lang="en-US" sz="2400" b="1"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>
                <a:ea typeface="Calibri"/>
                <a:cs typeface="Calibri"/>
              </a:rPr>
              <a:t>     </a:t>
            </a:r>
          </a:p>
          <a:p>
            <a:endParaRPr lang="en-IN" sz="15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34955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9C9222-E40C-B194-38AB-0BE4CDDEB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86D55FA-701F-F298-2F3A-4705F0B3D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Collect User Information</a:t>
            </a:r>
            <a:endParaRPr lang="en-US"/>
          </a:p>
          <a:p>
            <a:r>
              <a:rPr lang="en-US" sz="2200">
                <a:ea typeface="+mn-lt"/>
                <a:cs typeface="+mn-lt"/>
              </a:rPr>
              <a:t>Validate Input Data</a:t>
            </a:r>
            <a:endParaRPr lang="en-US"/>
          </a:p>
          <a:p>
            <a:r>
              <a:rPr lang="en-US" sz="2200">
                <a:ea typeface="+mn-lt"/>
                <a:cs typeface="+mn-lt"/>
              </a:rPr>
              <a:t>Check for Duplicate Accounts</a:t>
            </a:r>
            <a:endParaRPr lang="en-US"/>
          </a:p>
          <a:p>
            <a:r>
              <a:rPr lang="en-US" sz="2200">
                <a:ea typeface="+mn-lt"/>
                <a:cs typeface="+mn-lt"/>
              </a:rPr>
              <a:t>Store User Details in Database</a:t>
            </a:r>
            <a:endParaRPr lang="en-US"/>
          </a:p>
          <a:p>
            <a:pPr marL="228600"/>
            <a:endParaRPr lang="en-US"/>
          </a:p>
          <a:p>
            <a:pPr marL="228600"/>
            <a:endParaRPr lang="en-US" sz="2200">
              <a:ea typeface="Calibri"/>
              <a:cs typeface="Calibri"/>
            </a:endParaRPr>
          </a:p>
        </p:txBody>
      </p:sp>
      <p:pic>
        <p:nvPicPr>
          <p:cNvPr id="10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0DA6FFA-7EAD-65BA-5C24-6CC439C7D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5" r="27055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EC37EB-5094-3527-0F3E-A4132F756D33}"/>
              </a:ext>
            </a:extLst>
          </p:cNvPr>
          <p:cNvSpPr txBox="1"/>
          <p:nvPr/>
        </p:nvSpPr>
        <p:spPr>
          <a:xfrm>
            <a:off x="184380" y="913070"/>
            <a:ext cx="51644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err="1">
                <a:ea typeface="Calibri"/>
                <a:cs typeface="Calibri"/>
              </a:rPr>
              <a:t>Implemetation</a:t>
            </a:r>
            <a:r>
              <a:rPr lang="en-US" sz="3600">
                <a:ea typeface="Calibri"/>
                <a:cs typeface="Calibri"/>
              </a:rPr>
              <a:t> Details</a:t>
            </a:r>
          </a:p>
        </p:txBody>
      </p:sp>
    </p:spTree>
    <p:extLst>
      <p:ext uri="{BB962C8B-B14F-4D97-AF65-F5344CB8AC3E}">
        <p14:creationId xmlns:p14="http://schemas.microsoft.com/office/powerpoint/2010/main" val="3482498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D5F336-F906-C9CD-D6B3-BFAD6C10BADA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User Credentials Input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Authentication and Token Generation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Error Handling and Validation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CD5523-4872-2934-D7CC-E5CBD7612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5" r="26656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A6A4F8-3144-9893-D353-053FE5E840BA}"/>
              </a:ext>
            </a:extLst>
          </p:cNvPr>
          <p:cNvSpPr txBox="1"/>
          <p:nvPr/>
        </p:nvSpPr>
        <p:spPr>
          <a:xfrm>
            <a:off x="645459" y="667871"/>
            <a:ext cx="442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/>
              <a:t>Implemetation Details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00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9BD8C-EE6F-FD97-491B-604C0AAA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libri"/>
                <a:cs typeface="Calibri"/>
              </a:rPr>
              <a:t>Home Page</a:t>
            </a:r>
            <a:endParaRPr lang="en-US" sz="540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D9FE99-2156-335F-EEA0-FCAD352C5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 sz="22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306164-C2FC-D9E6-E019-3EA617EBC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9" r="28929" b="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38928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13AE73-3EBE-B0C6-D9E8-A213F3C03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43441D4-FB7E-0CF6-F046-B986E2719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A65FB3-2B16-B138-7664-D4EB9521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426789-EB81-4FF4-71B2-36F593F7E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C6989D0-C885-793C-1750-8AFAE21B9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5214F76-6042-28CE-F6C6-E8F147BD8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B95ABB-7D0A-621C-0757-955BD6098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C0737D-BC3B-B730-1984-CA918C326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F0ACCE2-4064-ED13-1DEE-DDB1C42C0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CA27F59-93CE-EBF7-54DB-BA0A5E9BA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CEF0A57-3ECC-DBED-0F24-339BA56C9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3216C9-9921-7A85-51AB-50193D9CA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3F24FF7-3729-8DA4-EB14-800C67A3F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36B69A6-BA33-3D3E-4BAF-2CBCEDF67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3E78C0-2D29-70B6-C691-3BD7CAEAB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124FB49-F5D9-ADB5-D3AA-0187A3AFB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CD245A-8B1B-AAB1-40F5-00B751142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4" r="1" b="9026"/>
          <a:stretch>
            <a:fillRect/>
          </a:stretch>
        </p:blipFill>
        <p:spPr>
          <a:xfrm>
            <a:off x="626590" y="317578"/>
            <a:ext cx="10851111" cy="350843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4FFF056-6B72-C110-4222-002E6BD5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48FD8B6-ED19-E02A-9418-3AD27BA29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33C0937-9D7B-5F8F-20BE-0C5B5F63D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887506A-CAE7-A00F-93BE-5A6C9DD3D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C0B82BB-03D5-5F26-0DF7-E99393F5E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AF8D0AB-EF4A-0099-E705-0210AB59F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53F9A2-A3C9-7CBB-3672-AD0F217C7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FC3B195-3F78-A1D9-9741-94BCE2AF4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43741A7-67AF-C136-4E15-979CD20D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F7822EE-F241-F152-3575-239CD2338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F2FCCAC-1992-F974-5CAA-368AC919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227558-9ECA-A2B9-3A0C-BE035C714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ea typeface="+mn-lt"/>
                <a:cs typeface="+mn-lt"/>
              </a:rPr>
              <a:t>Event Creation and Management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3A245F-CFB6-4366-5A01-3DFA0F65A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674105" cy="2129599"/>
          </a:xfrm>
          <a:noFill/>
        </p:spPr>
        <p:txBody>
          <a:bodyPr anchor="t">
            <a:normAutofit/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538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EECCA2-6B9C-68FF-4A49-6AF83EF2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5FD8568-0E0E-097C-5FB0-01CB8DEA8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B758DC-A88B-5D35-FBCD-E0E4F87A5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8234" r="17963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7F62F1A-3E63-262E-7389-8A0F1AAE3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BCF60E-E62D-8371-C9E9-243BB70F2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8B58CE-243E-9851-F205-A30EBC65CDBC}"/>
              </a:ext>
            </a:extLst>
          </p:cNvPr>
          <p:cNvSpPr txBox="1"/>
          <p:nvPr/>
        </p:nvSpPr>
        <p:spPr>
          <a:xfrm>
            <a:off x="8365048" y="2958076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Enter Event Details</a:t>
            </a:r>
            <a:endParaRPr lang="en-US" sz="2000" b="1"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Upload Event Media</a:t>
            </a:r>
            <a:endParaRPr lang="en-US" sz="2000" b="1"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Set Booking &amp; Pricing</a:t>
            </a:r>
            <a:endParaRPr lang="en-US" sz="2000" b="1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0431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30099E-FD49-0522-7B5A-236CEE9B9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84" b="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1B05F-2D52-FF84-DF02-06C622F3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endParaRPr lang="en-US" sz="4000">
              <a:ea typeface="Calibri"/>
              <a:cs typeface="Calibri"/>
            </a:endParaRP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B32EB14F-0260-1864-DEB6-10A786783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ea typeface="+mn-lt"/>
                <a:cs typeface="+mn-lt"/>
              </a:rPr>
              <a:t>Event List Display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b="1">
                <a:ea typeface="+mn-lt"/>
                <a:cs typeface="+mn-lt"/>
              </a:rPr>
              <a:t>Event Details Preview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b="1">
                <a:ea typeface="+mn-lt"/>
                <a:cs typeface="+mn-lt"/>
              </a:rPr>
              <a:t>Filter and Search Options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b="1">
                <a:ea typeface="+mn-lt"/>
                <a:cs typeface="+mn-lt"/>
              </a:rPr>
              <a:t>Booking and Reminder Links</a:t>
            </a:r>
            <a:endParaRPr lang="en-US" sz="2400"/>
          </a:p>
          <a:p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779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D4EBB-88DA-3D95-BDB5-2C88EED00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C320D0-5644-4E16-4D0E-8FC93CEA1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A29A61-F419-B16F-D072-3EC62ABD1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88891-40C8-D91C-DE5F-3382223B0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Project Introduction</a:t>
            </a:r>
            <a:endParaRPr lang="en-IN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67BD2FBF-5E7B-2ECD-9F41-E590149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D8D6-03CB-B2A1-B5B0-2CE53706A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613755"/>
            <a:ext cx="7444373" cy="624676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>
                <a:ea typeface="+mn-lt"/>
                <a:cs typeface="+mn-lt"/>
              </a:rPr>
              <a:t>An innovative Online Event Management Platform designed to streamline the creation, management, and attendance of events.</a:t>
            </a:r>
          </a:p>
          <a:p>
            <a:r>
              <a:rPr lang="en-US" sz="2400">
                <a:ea typeface="+mn-lt"/>
                <a:cs typeface="+mn-lt"/>
              </a:rPr>
              <a:t>Bridges the gap between event organizers (admins) and attendees (users) with seamless interaction and communication.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Ensures secure login, real-time notifications, and easy booking processes to enhance user experience.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Empowers admins to efficiently create events, monitor bookings, manage feedback, and resolve queries.</a:t>
            </a:r>
            <a:endParaRPr lang="en-US" sz="2400"/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13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1A4588A-55D5-49B8-BE41-54ACDCFF2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E7E781-F6ED-3608-C83B-D32D67936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9" b="8197"/>
          <a:stretch>
            <a:fillRect/>
          </a:stretch>
        </p:blipFill>
        <p:spPr>
          <a:xfrm>
            <a:off x="20" y="10"/>
            <a:ext cx="12191980" cy="4465973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7E7EA2-EDCD-47E9-81BC-415C606D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9552"/>
            <a:ext cx="9382538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7B3BB-60B2-D034-0916-FE933B8E0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203278"/>
            <a:ext cx="8557193" cy="53606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7EA60A-126F-E357-4686-8F40B1EB66C4}"/>
              </a:ext>
            </a:extLst>
          </p:cNvPr>
          <p:cNvSpPr txBox="1"/>
          <p:nvPr/>
        </p:nvSpPr>
        <p:spPr>
          <a:xfrm>
            <a:off x="566928" y="4956314"/>
            <a:ext cx="11058144" cy="130641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Event Selection and Details</a:t>
            </a: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Booking Confirmation Process</a:t>
            </a: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986010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57CC7-6743-ECD3-5223-F605DAC4A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4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E9433C-65D0-C864-922B-E90F56DB5629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Select Event and Ticket Type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Enter Attendee Information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Confirm Booking and Payment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88AAB4-CC43-1F65-C782-7BC577984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6" r="28025" b="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6967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DCAF8-C517-A977-2142-D179A8AB7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40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33481-D868-F9B5-55A0-398AD7AF1545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Review Booking Details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Verify Payment Information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Finalize and Submit Booking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Receive Confirmation and Ticket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C4DAEC-C8FE-0405-BFF2-3994F2936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5" r="30446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4019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1A4588A-55D5-49B8-BE41-54ACDCFF2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B23A13-F3D8-BBC6-9CDB-0E13DB4A4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46"/>
          <a:stretch>
            <a:fillRect/>
          </a:stretch>
        </p:blipFill>
        <p:spPr>
          <a:xfrm>
            <a:off x="20" y="10"/>
            <a:ext cx="12191980" cy="446597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97E7EA2-EDCD-47E9-81BC-415C606D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9552"/>
            <a:ext cx="9382538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8593B-52C0-7D3B-2AF9-A519FBDB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203278"/>
            <a:ext cx="8557193" cy="53606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19094-5CA9-E9C1-5D4F-C8F605452DCA}"/>
              </a:ext>
            </a:extLst>
          </p:cNvPr>
          <p:cNvSpPr txBox="1"/>
          <p:nvPr/>
        </p:nvSpPr>
        <p:spPr>
          <a:xfrm>
            <a:off x="566928" y="4956314"/>
            <a:ext cx="11058144" cy="130641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Payment Gateway Integration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Secure Transaction Processing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Handling Payment Status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Providing Payment Confirmation</a:t>
            </a:r>
          </a:p>
        </p:txBody>
      </p:sp>
    </p:spTree>
    <p:extLst>
      <p:ext uri="{BB962C8B-B14F-4D97-AF65-F5344CB8AC3E}">
        <p14:creationId xmlns:p14="http://schemas.microsoft.com/office/powerpoint/2010/main" val="1888082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9B0A9B-2217-68CE-CFC1-7D58D6AA6CF1}"/>
              </a:ext>
            </a:extLst>
          </p:cNvPr>
          <p:cNvSpPr txBox="1"/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Trigger After Successful Booking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Send Confirmation Email or Message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Include Booking and Event Details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D4A874-E27A-AFAF-A9BD-C2E4D4D44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2040576"/>
            <a:ext cx="6155141" cy="280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82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571A15-E4E5-D740-AA78-365E2245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7" y="4575"/>
            <a:ext cx="12174890" cy="68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35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ncert&#10;&#10;AI-generated content may be incorrect.">
            <a:extLst>
              <a:ext uri="{FF2B5EF4-FFF2-40B4-BE49-F238E27FC236}">
                <a16:creationId xmlns:a16="http://schemas.microsoft.com/office/drawing/2014/main" id="{A1F31E4D-00FC-92E2-5DA3-681F98EB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279" r="28452" b="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5D344-5C68-D0CF-800E-0DB3D598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C0CBE-A788-328C-BFBB-A2482BBB0CC4}"/>
              </a:ext>
            </a:extLst>
          </p:cNvPr>
          <p:cNvSpPr txBox="1"/>
          <p:nvPr/>
        </p:nvSpPr>
        <p:spPr>
          <a:xfrm>
            <a:off x="8047425" y="2879678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Display Past Events</a:t>
            </a:r>
            <a:endParaRPr lang="en-US" sz="2400" b="1"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Show Event Details and Summary</a:t>
            </a:r>
            <a:endParaRPr lang="en-US" sz="2400" b="1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0814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859CB-C65F-9AE6-5FE0-7CCF3B6D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79D6D-1DAF-076B-D4D9-6CE275E0AC4A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Collect User Feedback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Display Feedback Form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Store Feedback in Database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4" name="Content Placeholder 3" descr="A screenshot of a review&#10;&#10;AI-generated content may be incorrect.">
            <a:extLst>
              <a:ext uri="{FF2B5EF4-FFF2-40B4-BE49-F238E27FC236}">
                <a16:creationId xmlns:a16="http://schemas.microsoft.com/office/drawing/2014/main" id="{8C4A48BD-A063-65FD-D4ED-6EE9C524D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064476"/>
            <a:ext cx="6903720" cy="47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84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E749FF-1FBC-1CCA-C625-6CC634E18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52DF3BB-3EF9-44BA-8AD5-6F24054A5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A174143-C836-94FF-E844-A60972524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2CDE5-31FB-29B9-DD7D-22E40ABB6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6" y="1153572"/>
            <a:ext cx="3575538" cy="44611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  <a:ea typeface="+mj-lt"/>
                <a:cs typeface="+mj-lt"/>
              </a:rPr>
              <a:t>Future Enhancement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CD4A06B-1526-C663-DD3E-D254ED2E4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3644F-5F74-1377-B041-A0041A004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6969" y="954759"/>
            <a:ext cx="6906491" cy="558561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>
                <a:ea typeface="+mn-lt"/>
                <a:cs typeface="+mn-lt"/>
              </a:rPr>
              <a:t>Two-Factor Authentication (2FA)</a:t>
            </a:r>
            <a:endParaRPr lang="en-US" sz="2400">
              <a:ea typeface="+mn-lt"/>
              <a:cs typeface="+mn-lt"/>
            </a:endParaRPr>
          </a:p>
          <a:p>
            <a:r>
              <a:rPr lang="en-US" sz="1800">
                <a:ea typeface="+mn-lt"/>
                <a:cs typeface="+mn-lt"/>
              </a:rPr>
              <a:t>Currently, password reset uses OTP over email.</a:t>
            </a:r>
          </a:p>
          <a:p>
            <a:r>
              <a:rPr lang="en-US" sz="1800">
                <a:ea typeface="+mn-lt"/>
                <a:cs typeface="+mn-lt"/>
              </a:rPr>
              <a:t>In the future, we can add </a:t>
            </a:r>
            <a:r>
              <a:rPr lang="en-US" sz="1800" b="1">
                <a:ea typeface="+mn-lt"/>
                <a:cs typeface="+mn-lt"/>
              </a:rPr>
              <a:t>2FA with SMS OTP or Google Authenticator</a:t>
            </a:r>
            <a:r>
              <a:rPr lang="en-US" sz="1800">
                <a:ea typeface="+mn-lt"/>
                <a:cs typeface="+mn-lt"/>
              </a:rPr>
              <a:t> forstronger security.</a:t>
            </a:r>
          </a:p>
          <a:p>
            <a:r>
              <a:rPr lang="en-US" sz="1800" b="1">
                <a:ea typeface="+mn-lt"/>
                <a:cs typeface="+mn-lt"/>
              </a:rPr>
              <a:t>Benefit:</a:t>
            </a:r>
            <a:r>
              <a:rPr lang="en-US" sz="1800">
                <a:ea typeface="+mn-lt"/>
                <a:cs typeface="+mn-lt"/>
              </a:rPr>
              <a:t> Protects users even if their email is compromised.</a:t>
            </a:r>
            <a:endParaRPr lang="en-US" sz="1800">
              <a:ea typeface="Calibri"/>
              <a:cs typeface="Calibri"/>
            </a:endParaRPr>
          </a:p>
          <a:p>
            <a:r>
              <a:rPr lang="en-US" sz="2400" b="1">
                <a:ea typeface="+mn-lt"/>
                <a:cs typeface="+mn-lt"/>
              </a:rPr>
              <a:t>Event Recommendations (AI/ML)</a:t>
            </a:r>
            <a:endParaRPr lang="en-US" sz="2400">
              <a:ea typeface="+mn-lt"/>
              <a:cs typeface="+mn-lt"/>
            </a:endParaRPr>
          </a:p>
          <a:p>
            <a:r>
              <a:rPr lang="en-US" sz="1800">
                <a:ea typeface="+mn-lt"/>
                <a:cs typeface="+mn-lt"/>
              </a:rPr>
              <a:t>Use machine learning to suggest events based on user’s </a:t>
            </a:r>
            <a:r>
              <a:rPr lang="en-US" sz="1800" b="1">
                <a:ea typeface="+mn-lt"/>
                <a:cs typeface="+mn-lt"/>
              </a:rPr>
              <a:t>past bookings,interests, and activity</a:t>
            </a:r>
            <a:r>
              <a:rPr lang="en-US" sz="1800">
                <a:ea typeface="+mn-lt"/>
                <a:cs typeface="+mn-lt"/>
              </a:rPr>
              <a:t>.</a:t>
            </a:r>
          </a:p>
          <a:p>
            <a:r>
              <a:rPr lang="en-US" sz="1800" b="1">
                <a:ea typeface="+mn-lt"/>
                <a:cs typeface="+mn-lt"/>
              </a:rPr>
              <a:t>Benefit:</a:t>
            </a:r>
            <a:r>
              <a:rPr lang="en-US" sz="1800">
                <a:ea typeface="+mn-lt"/>
                <a:cs typeface="+mn-lt"/>
              </a:rPr>
              <a:t> Personalized experience → more engagement.</a:t>
            </a:r>
          </a:p>
          <a:p>
            <a:r>
              <a:rPr lang="en-US" sz="2400" b="1">
                <a:ea typeface="+mn-lt"/>
                <a:cs typeface="+mn-lt"/>
              </a:rPr>
              <a:t>Mobile App Integration</a:t>
            </a:r>
            <a:endParaRPr lang="en-US" sz="2400">
              <a:ea typeface="+mn-lt"/>
              <a:cs typeface="+mn-lt"/>
            </a:endParaRPr>
          </a:p>
          <a:p>
            <a:r>
              <a:rPr lang="en-US" sz="1800">
                <a:ea typeface="+mn-lt"/>
                <a:cs typeface="+mn-lt"/>
              </a:rPr>
              <a:t>Future plan: Develop a </a:t>
            </a:r>
            <a:r>
              <a:rPr lang="en-US" sz="1800" b="1">
                <a:ea typeface="+mn-lt"/>
                <a:cs typeface="+mn-lt"/>
              </a:rPr>
              <a:t>React Native / Flutter mobile app</a:t>
            </a:r>
            <a:r>
              <a:rPr lang="en-US" sz="1800">
                <a:ea typeface="+mn-lt"/>
                <a:cs typeface="+mn-lt"/>
              </a:rPr>
              <a:t>.</a:t>
            </a:r>
          </a:p>
          <a:p>
            <a:r>
              <a:rPr lang="en-US" sz="1800" b="1">
                <a:ea typeface="+mn-lt"/>
                <a:cs typeface="+mn-lt"/>
              </a:rPr>
              <a:t>Benefit:</a:t>
            </a:r>
            <a:r>
              <a:rPr lang="en-US" sz="1800">
                <a:ea typeface="+mn-lt"/>
                <a:cs typeface="+mn-lt"/>
              </a:rPr>
              <a:t> Reach wider audience, easy booking on-the-go.</a:t>
            </a:r>
            <a:endParaRPr lang="en-US" sz="1800">
              <a:ea typeface="Calibri"/>
              <a:cs typeface="Calibri"/>
            </a:endParaRPr>
          </a:p>
          <a:p>
            <a:r>
              <a:rPr lang="en-US" sz="2400" b="1">
                <a:ea typeface="+mn-lt"/>
                <a:cs typeface="+mn-lt"/>
              </a:rPr>
              <a:t>Chatbot &amp; Customer Support</a:t>
            </a:r>
            <a:endParaRPr lang="en-US" sz="2400">
              <a:ea typeface="+mn-lt"/>
              <a:cs typeface="+mn-lt"/>
            </a:endParaRPr>
          </a:p>
          <a:p>
            <a:r>
              <a:rPr lang="en-US" sz="1800">
                <a:ea typeface="+mn-lt"/>
                <a:cs typeface="+mn-lt"/>
              </a:rPr>
              <a:t>Add a chatbot for FAQs like </a:t>
            </a:r>
            <a:r>
              <a:rPr lang="en-US" sz="1800" b="1">
                <a:ea typeface="+mn-lt"/>
                <a:cs typeface="+mn-lt"/>
              </a:rPr>
              <a:t>“How to book?”, “Cancel event?”, “Paymentissue?”</a:t>
            </a:r>
            <a:r>
              <a:rPr lang="en-US" sz="1800">
                <a:ea typeface="+mn-lt"/>
                <a:cs typeface="+mn-lt"/>
              </a:rPr>
              <a:t>.</a:t>
            </a:r>
          </a:p>
          <a:p>
            <a:r>
              <a:rPr lang="en-US" sz="1800" b="1">
                <a:ea typeface="+mn-lt"/>
                <a:cs typeface="+mn-lt"/>
              </a:rPr>
              <a:t>Benefit:</a:t>
            </a:r>
            <a:r>
              <a:rPr lang="en-US" sz="1800">
                <a:ea typeface="+mn-lt"/>
                <a:cs typeface="+mn-lt"/>
              </a:rPr>
              <a:t> Improves user support and reduces manual queries.</a:t>
            </a:r>
          </a:p>
          <a:p>
            <a:endParaRPr lang="en-US" sz="2000" b="1">
              <a:ea typeface="+mn-lt"/>
              <a:cs typeface="+mn-lt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4280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6865D-A568-CB27-FD9C-EB4BD65BA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5400"/>
              <a:t>Conclusion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9DB0E-B7D0-D322-2BFA-3AB3922A3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077" y="2210738"/>
            <a:ext cx="10515600" cy="20949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400" b="1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/>
              <a:t>The project is designed to help users easily create, manage, and participate in events while ensuring security, smooth booking, and real-time notifications. It provides admin controls for managing users and events effectively. With features like password recovery, secure file uploads, and token validation, the system is safe and user-friendly. The project improves communication between users and event organizers and ensures data integrity, making event management more efficient.</a:t>
            </a:r>
            <a:endParaRPr lang="en-US" sz="2400">
              <a:ea typeface="Calibri"/>
              <a:cs typeface="Calibri"/>
            </a:endParaRPr>
          </a:p>
          <a:p>
            <a:endParaRPr lang="en-US" sz="1700"/>
          </a:p>
          <a:p>
            <a:pPr marL="0" indent="0">
              <a:buNone/>
            </a:pPr>
            <a:endParaRPr lang="en-US" sz="1700" b="1">
              <a:ea typeface="Calibri"/>
              <a:cs typeface="Calibri"/>
            </a:endParaRPr>
          </a:p>
          <a:p>
            <a:pPr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45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716EA-7FCB-6B8E-EF77-F2788534C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04EC24A-20A4-62EE-E836-36DABB996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377955F-D88F-AA98-0D6D-45B914880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A597B-0B91-686B-C48D-817E66E79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Project Overview</a:t>
            </a:r>
            <a:endParaRPr lang="en-IN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B43C06FA-D23A-FB81-A07C-29A7FDECA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BFDF1-D37B-5AAB-7BF0-15D985219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613755"/>
            <a:ext cx="7444373" cy="624676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>
                <a:ea typeface="+mn-lt"/>
                <a:cs typeface="+mn-lt"/>
              </a:rPr>
              <a:t>Users</a:t>
            </a:r>
            <a:r>
              <a:rPr lang="en-US" sz="2400">
                <a:ea typeface="+mn-lt"/>
                <a:cs typeface="+mn-lt"/>
              </a:rPr>
              <a:t> can browse upcoming events, book tickets, provide feedback, and communicate directly with admins.</a:t>
            </a:r>
          </a:p>
          <a:p>
            <a:r>
              <a:rPr lang="en-US" sz="2400" b="1">
                <a:ea typeface="+mn-lt"/>
                <a:cs typeface="+mn-lt"/>
              </a:rPr>
              <a:t>Admins</a:t>
            </a:r>
            <a:r>
              <a:rPr lang="en-US" sz="2400">
                <a:ea typeface="+mn-lt"/>
                <a:cs typeface="+mn-lt"/>
              </a:rPr>
              <a:t> have the capability to create, update, delete events, review bookings and feedback, and manage user queries.</a:t>
            </a:r>
          </a:p>
          <a:p>
            <a:r>
              <a:rPr lang="en-US" sz="2400" b="1">
                <a:ea typeface="+mn-lt"/>
                <a:cs typeface="+mn-lt"/>
              </a:rPr>
              <a:t>Integrated notification system</a:t>
            </a:r>
            <a:r>
              <a:rPr lang="en-US" sz="2400">
                <a:ea typeface="+mn-lt"/>
                <a:cs typeface="+mn-lt"/>
              </a:rPr>
              <a:t> keeps all parties updated on bookings, cancellations, event changes, and responses.</a:t>
            </a:r>
          </a:p>
          <a:p>
            <a:r>
              <a:rPr lang="en-US" sz="2400">
                <a:ea typeface="+mn-lt"/>
                <a:cs typeface="+mn-lt"/>
              </a:rPr>
              <a:t>Built with a modern technology stack to ensure scalability, security, and smooth performance across devices.</a:t>
            </a:r>
          </a:p>
          <a:p>
            <a:endParaRPr lang="en-US" sz="2400">
              <a:ea typeface="Calibri"/>
              <a:cs typeface="Calibri"/>
            </a:endParaRPr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2300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3DBB7C-D4EF-F55D-6050-636F9A678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6" b="1"/>
          <a:stretch>
            <a:fillRect/>
          </a:stretch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773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A330FD-B165-EFFF-FF7A-F4428C10C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1">
                <a:solidFill>
                  <a:schemeClr val="tx2"/>
                </a:solidFill>
              </a:rPr>
              <a:t>THANK YOU</a:t>
            </a:r>
            <a:endParaRPr lang="en-US" sz="8000" b="1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573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4A6590-D546-1C3E-80E7-2C092BD12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29CE2C-34CD-8C28-C998-58BAED1B8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D23676-BBEC-5A88-3DE9-516C7B845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476EA-878E-9A76-95AC-D56399A92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Problem Statement</a:t>
            </a:r>
            <a:endParaRPr lang="en-US">
              <a:solidFill>
                <a:schemeClr val="bg1"/>
              </a:solidFill>
            </a:endParaRPr>
          </a:p>
          <a:p>
            <a:endParaRPr lang="en-IN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5AD62F1E-FC46-FB21-F15F-C7251966B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3E03D-8D6D-1DF4-A75E-0AFE3EB8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>
                <a:ea typeface="+mn-lt"/>
                <a:cs typeface="+mn-lt"/>
              </a:rPr>
              <a:t>Manual event management causes inefficiencies</a:t>
            </a:r>
          </a:p>
          <a:p>
            <a:r>
              <a:rPr lang="en-US" sz="2400">
                <a:ea typeface="+mn-lt"/>
                <a:cs typeface="+mn-lt"/>
              </a:rPr>
              <a:t>Difficult event discovery &amp; ticket booking for users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Lack of streamlined communication between users and admins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Inadequate feedback handling and event updates</a:t>
            </a:r>
            <a:endParaRPr lang="en-US" sz="2400">
              <a:ea typeface="Calibri"/>
              <a:cs typeface="Calibri"/>
            </a:endParaRPr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7561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D6FB2-389F-C026-7F10-C1E76D57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Project </a:t>
            </a:r>
            <a:br>
              <a:rPr lang="en-IN">
                <a:solidFill>
                  <a:srgbClr val="FFFFFF"/>
                </a:solidFill>
                <a:ea typeface="+mj-lt"/>
                <a:cs typeface="+mj-lt"/>
              </a:rPr>
            </a:br>
            <a:r>
              <a:rPr lang="en-IN">
                <a:solidFill>
                  <a:srgbClr val="FFFFFF"/>
                </a:solidFill>
                <a:ea typeface="+mj-lt"/>
                <a:cs typeface="+mj-lt"/>
              </a:rPr>
              <a:t>Objectives</a:t>
            </a:r>
            <a:endParaRPr lang="en-IN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62D9F-407A-182C-E617-7A26ED21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>
                <a:ea typeface="+mn-lt"/>
                <a:cs typeface="+mn-lt"/>
              </a:rPr>
              <a:t>The </a:t>
            </a:r>
            <a:r>
              <a:rPr lang="en-US" sz="2000" b="1">
                <a:ea typeface="+mn-lt"/>
                <a:cs typeface="+mn-lt"/>
              </a:rPr>
              <a:t>CTK Event Management System</a:t>
            </a:r>
            <a:r>
              <a:rPr lang="en-US" sz="2000">
                <a:ea typeface="+mn-lt"/>
                <a:cs typeface="+mn-lt"/>
              </a:rPr>
              <a:t> is designed with the following objectives: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 b="1">
                <a:ea typeface="+mn-lt"/>
                <a:cs typeface="+mn-lt"/>
              </a:rPr>
              <a:t>Simplify Event Booking</a:t>
            </a:r>
            <a:r>
              <a:rPr lang="en-US" sz="2000">
                <a:ea typeface="+mn-lt"/>
                <a:cs typeface="+mn-lt"/>
              </a:rPr>
              <a:t> → Provide users with an easy way to browse, book, and cancel events online.</a:t>
            </a:r>
          </a:p>
          <a:p>
            <a:r>
              <a:rPr lang="en-US" sz="2000" b="1">
                <a:ea typeface="+mn-lt"/>
                <a:cs typeface="+mn-lt"/>
              </a:rPr>
              <a:t>Enhance User Experience</a:t>
            </a:r>
            <a:r>
              <a:rPr lang="en-US" sz="2000">
                <a:ea typeface="+mn-lt"/>
                <a:cs typeface="+mn-lt"/>
              </a:rPr>
              <a:t> → Send instant notifications and emails for confirmations, cancellations, and updates.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 b="1">
                <a:ea typeface="+mn-lt"/>
                <a:cs typeface="+mn-lt"/>
              </a:rPr>
              <a:t>Empower Administrators</a:t>
            </a:r>
            <a:r>
              <a:rPr lang="en-US" sz="2000">
                <a:ea typeface="+mn-lt"/>
                <a:cs typeface="+mn-lt"/>
              </a:rPr>
              <a:t> → Enable admins to create, update, and manage events, bookings, and user queries efficiently.</a:t>
            </a:r>
          </a:p>
          <a:p>
            <a:r>
              <a:rPr lang="en-US" sz="2000" b="1">
                <a:ea typeface="+mn-lt"/>
                <a:cs typeface="+mn-lt"/>
              </a:rPr>
              <a:t>Ensure Security</a:t>
            </a:r>
            <a:r>
              <a:rPr lang="en-US" sz="2000">
                <a:ea typeface="+mn-lt"/>
                <a:cs typeface="+mn-lt"/>
              </a:rPr>
              <a:t> → Protect user data and access using JWT authentication, password hashing, and role-based authorization.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 b="1">
                <a:ea typeface="+mn-lt"/>
                <a:cs typeface="+mn-lt"/>
              </a:rPr>
              <a:t>Centralize Feedback</a:t>
            </a:r>
            <a:r>
              <a:rPr lang="en-US" sz="2000">
                <a:ea typeface="+mn-lt"/>
                <a:cs typeface="+mn-lt"/>
              </a:rPr>
              <a:t> → Collect and store feedback from users to help improve future events.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 b="1">
                <a:ea typeface="+mn-lt"/>
                <a:cs typeface="+mn-lt"/>
              </a:rPr>
              <a:t>Scalability &amp; Automation</a:t>
            </a:r>
            <a:r>
              <a:rPr lang="en-US" sz="2000">
                <a:ea typeface="+mn-lt"/>
                <a:cs typeface="+mn-lt"/>
              </a:rPr>
              <a:t> → Build a scalable platform that can handle growth and automate tasks like sending reminders and feedback requests.</a:t>
            </a: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7080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44616D-1932-BB28-AF8B-08A7396B6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FD298AB-50A7-E78C-067C-C8E07EECB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E067200-B62D-12F5-CE3A-9BDBAC67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830C2-A957-06D9-E89D-614E9BD42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Project </a:t>
            </a:r>
            <a:br>
              <a:rPr lang="en-IN">
                <a:ea typeface="+mj-lt"/>
                <a:cs typeface="+mj-lt"/>
              </a:rPr>
            </a:br>
            <a:r>
              <a:rPr lang="en-IN">
                <a:solidFill>
                  <a:srgbClr val="FFFFFF"/>
                </a:solidFill>
                <a:ea typeface="Calibri Light"/>
                <a:cs typeface="Calibri Light"/>
              </a:rPr>
              <a:t>Scope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56B6E9EA-0B98-5CF2-1B2C-4F26CD365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0BD76-3198-AC65-4A8F-A03DF2089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b="1">
                <a:ea typeface="+mn-lt"/>
                <a:cs typeface="+mn-lt"/>
              </a:rPr>
              <a:t>Project Scope: CTK Event Management System</a:t>
            </a:r>
            <a:endParaRPr lang="en-US" sz="2000">
              <a:ea typeface="+mn-lt"/>
              <a:cs typeface="+mn-lt"/>
            </a:endParaRPr>
          </a:p>
          <a:p>
            <a:r>
              <a:rPr lang="en-US" sz="2000" b="1">
                <a:ea typeface="+mn-lt"/>
                <a:cs typeface="+mn-lt"/>
              </a:rPr>
              <a:t>User Management:</a:t>
            </a:r>
            <a:r>
              <a:rPr lang="en-US" sz="2000">
                <a:ea typeface="+mn-lt"/>
                <a:cs typeface="+mn-lt"/>
              </a:rPr>
              <a:t> Secure registration, login, and profile management.</a:t>
            </a:r>
            <a:endParaRPr lang="en-US">
              <a:ea typeface="+mn-lt"/>
              <a:cs typeface="+mn-lt"/>
            </a:endParaRPr>
          </a:p>
          <a:p>
            <a:r>
              <a:rPr lang="en-US" sz="2000" b="1">
                <a:ea typeface="+mn-lt"/>
                <a:cs typeface="+mn-lt"/>
              </a:rPr>
              <a:t>Event Management:</a:t>
            </a:r>
            <a:r>
              <a:rPr lang="en-US" sz="2000">
                <a:ea typeface="+mn-lt"/>
                <a:cs typeface="+mn-lt"/>
              </a:rPr>
              <a:t> Admins can create, update, delete events; users can browse event details.</a:t>
            </a:r>
            <a:endParaRPr lang="en-US"/>
          </a:p>
          <a:p>
            <a:r>
              <a:rPr lang="en-US" sz="2000" b="1">
                <a:ea typeface="+mn-lt"/>
                <a:cs typeface="+mn-lt"/>
              </a:rPr>
              <a:t>Booking Management:</a:t>
            </a:r>
            <a:r>
              <a:rPr lang="en-US" sz="2000">
                <a:ea typeface="+mn-lt"/>
                <a:cs typeface="+mn-lt"/>
              </a:rPr>
              <a:t> Users can book or cancel tickets; admins track bookings.</a:t>
            </a:r>
            <a:endParaRPr lang="en-US">
              <a:ea typeface="+mn-lt"/>
              <a:cs typeface="+mn-lt"/>
            </a:endParaRPr>
          </a:p>
          <a:p>
            <a:r>
              <a:rPr lang="en-US" sz="2000" b="1">
                <a:ea typeface="+mn-lt"/>
                <a:cs typeface="+mn-lt"/>
              </a:rPr>
              <a:t>Notifications &amp; Communication:</a:t>
            </a:r>
            <a:r>
              <a:rPr lang="en-US" sz="2000">
                <a:ea typeface="+mn-lt"/>
                <a:cs typeface="+mn-lt"/>
              </a:rPr>
              <a:t> Real-time updates and announcements for users.</a:t>
            </a:r>
            <a:endParaRPr lang="en-US">
              <a:ea typeface="+mn-lt"/>
              <a:cs typeface="+mn-lt"/>
            </a:endParaRPr>
          </a:p>
          <a:p>
            <a:r>
              <a:rPr lang="en-US" sz="2000" b="1">
                <a:ea typeface="+mn-lt"/>
                <a:cs typeface="+mn-lt"/>
              </a:rPr>
              <a:t>Feedback &amp; Reporting:</a:t>
            </a:r>
            <a:r>
              <a:rPr lang="en-US" sz="2000">
                <a:ea typeface="+mn-lt"/>
                <a:cs typeface="+mn-lt"/>
              </a:rPr>
              <a:t> Users provide feedback; admins review and generate reports.</a:t>
            </a:r>
            <a:endParaRPr lang="en-US">
              <a:ea typeface="+mn-lt"/>
              <a:cs typeface="+mn-lt"/>
            </a:endParaRPr>
          </a:p>
          <a:p>
            <a:r>
              <a:rPr lang="en-US" sz="2000" b="1">
                <a:ea typeface="+mn-lt"/>
                <a:cs typeface="+mn-lt"/>
              </a:rPr>
              <a:t>Security &amp; Technology:</a:t>
            </a:r>
            <a:r>
              <a:rPr lang="en-US" sz="2000">
                <a:ea typeface="+mn-lt"/>
                <a:cs typeface="+mn-lt"/>
              </a:rPr>
              <a:t> Secure authentication, scalable web-based platform, and encrypted data.</a:t>
            </a:r>
            <a:endParaRPr lang="en-US"/>
          </a:p>
          <a:p>
            <a:r>
              <a:rPr lang="en-US" sz="2000" b="1">
                <a:ea typeface="+mn-lt"/>
                <a:cs typeface="+mn-lt"/>
              </a:rPr>
              <a:t>Goal:</a:t>
            </a:r>
            <a:r>
              <a:rPr lang="en-US" sz="2000">
                <a:ea typeface="+mn-lt"/>
                <a:cs typeface="+mn-lt"/>
              </a:rPr>
              <a:t> Provide a </a:t>
            </a:r>
            <a:r>
              <a:rPr lang="en-US" sz="2000" b="1">
                <a:ea typeface="+mn-lt"/>
                <a:cs typeface="+mn-lt"/>
              </a:rPr>
              <a:t>centralized, efficient, and user-friendly platform</a:t>
            </a:r>
            <a:r>
              <a:rPr lang="en-US" sz="2000">
                <a:ea typeface="+mn-lt"/>
                <a:cs typeface="+mn-lt"/>
              </a:rPr>
              <a:t> for smooth event management.</a:t>
            </a:r>
            <a:endParaRPr lang="en-US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0484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EDBA6-33B2-22D0-D16F-CF9921C7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Frontend</a:t>
            </a:r>
            <a:br>
              <a:rPr lang="en-US" sz="2600">
                <a:solidFill>
                  <a:srgbClr val="FFFFFF"/>
                </a:solidFill>
              </a:rPr>
            </a:br>
            <a:r>
              <a:rPr lang="en-US" sz="2600">
                <a:solidFill>
                  <a:srgbClr val="FFFFFF"/>
                </a:solidFill>
              </a:rPr>
              <a:t>System</a:t>
            </a: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Architecture</a:t>
            </a:r>
          </a:p>
        </p:txBody>
      </p:sp>
      <p:pic>
        <p:nvPicPr>
          <p:cNvPr id="5" name="Content Placeholder 4" descr="A diagram of a function&#10;&#10;AI-generated content may be incorrect.">
            <a:extLst>
              <a:ext uri="{FF2B5EF4-FFF2-40B4-BE49-F238E27FC236}">
                <a16:creationId xmlns:a16="http://schemas.microsoft.com/office/drawing/2014/main" id="{118D2511-4C8D-F3C4-C3CF-C4A79D60F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5798" y="381148"/>
            <a:ext cx="7685012" cy="57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99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F5D589-F2AF-398D-BA3B-52100F52E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937DBA8-BB4D-A7AD-F235-BFED23EA5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BE40CE-1C4C-93BD-C94D-A7376BBA2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28B1C-A321-D0C0-F867-C7D90503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Backend</a:t>
            </a:r>
            <a:br>
              <a:rPr lang="en-US" sz="2600">
                <a:solidFill>
                  <a:srgbClr val="FFFFFF"/>
                </a:solidFill>
              </a:rPr>
            </a:br>
            <a:r>
              <a:rPr lang="en-US" sz="2600">
                <a:solidFill>
                  <a:srgbClr val="FFFFFF"/>
                </a:solidFill>
              </a:rPr>
              <a:t>System</a:t>
            </a: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Architecture</a:t>
            </a:r>
          </a:p>
        </p:txBody>
      </p:sp>
      <p:pic>
        <p:nvPicPr>
          <p:cNvPr id="6" name="Content Placeholder 5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2F6EF29D-0515-C0C7-3C48-C7CEAC3BD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6566" y="769939"/>
            <a:ext cx="7976029" cy="532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6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BD279-E824-D75C-A90D-B64597FF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5400"/>
              <a:t>Technologies Used</a:t>
            </a:r>
          </a:p>
        </p:txBody>
      </p:sp>
      <p:sp>
        <p:nvSpPr>
          <p:cNvPr id="5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934966A2-4881-749D-823D-FE2CAF3C6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93726"/>
            <a:ext cx="6769581" cy="43096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sz="2000">
                <a:ea typeface="+mn-lt"/>
                <a:cs typeface="+mn-lt"/>
              </a:rPr>
              <a:t>The </a:t>
            </a:r>
            <a:r>
              <a:rPr lang="en-IN" sz="2000" b="1">
                <a:ea typeface="+mn-lt"/>
                <a:cs typeface="+mn-lt"/>
              </a:rPr>
              <a:t>CTK Event Management System</a:t>
            </a:r>
            <a:r>
              <a:rPr lang="en-IN" sz="2000">
                <a:ea typeface="+mn-lt"/>
                <a:cs typeface="+mn-lt"/>
              </a:rPr>
              <a:t> is built using modern and scalable technologies:</a:t>
            </a:r>
            <a:endParaRPr lang="en-IN" sz="2000" b="1">
              <a:ea typeface="Calibri"/>
              <a:cs typeface="Calibri"/>
            </a:endParaRPr>
          </a:p>
          <a:p>
            <a:r>
              <a:rPr lang="en-IN" sz="2000" b="1">
                <a:ea typeface="+mn-lt"/>
                <a:cs typeface="+mn-lt"/>
              </a:rPr>
              <a:t>Frontend:</a:t>
            </a:r>
            <a:r>
              <a:rPr lang="en-IN" sz="2000">
                <a:ea typeface="+mn-lt"/>
                <a:cs typeface="+mn-lt"/>
              </a:rPr>
              <a:t> </a:t>
            </a:r>
          </a:p>
          <a:p>
            <a:r>
              <a:rPr lang="en-IN" sz="2000" b="1">
                <a:ea typeface="+mn-lt"/>
                <a:cs typeface="+mn-lt"/>
              </a:rPr>
              <a:t>React.js</a:t>
            </a:r>
            <a:r>
              <a:rPr lang="en-IN" sz="2000">
                <a:ea typeface="+mn-lt"/>
                <a:cs typeface="+mn-lt"/>
              </a:rPr>
              <a:t> – For building a </a:t>
            </a:r>
            <a:r>
              <a:rPr lang="en-IN" sz="2000" b="1">
                <a:ea typeface="+mn-lt"/>
                <a:cs typeface="+mn-lt"/>
              </a:rPr>
              <a:t>responsive and interactive user interface</a:t>
            </a:r>
            <a:r>
              <a:rPr lang="en-IN" sz="2000">
                <a:ea typeface="+mn-lt"/>
                <a:cs typeface="+mn-lt"/>
              </a:rPr>
              <a:t>.</a:t>
            </a:r>
            <a:endParaRPr lang="en-IN">
              <a:ea typeface="+mn-lt"/>
              <a:cs typeface="+mn-lt"/>
            </a:endParaRPr>
          </a:p>
          <a:p>
            <a:r>
              <a:rPr lang="en-IN" sz="2000" b="1">
                <a:ea typeface="+mn-lt"/>
                <a:cs typeface="+mn-lt"/>
              </a:rPr>
              <a:t>Recharts</a:t>
            </a:r>
            <a:r>
              <a:rPr lang="en-IN" sz="2000">
                <a:ea typeface="+mn-lt"/>
                <a:cs typeface="+mn-lt"/>
              </a:rPr>
              <a:t> – For creating </a:t>
            </a:r>
            <a:r>
              <a:rPr lang="en-IN" sz="2000" b="1">
                <a:ea typeface="+mn-lt"/>
                <a:cs typeface="+mn-lt"/>
              </a:rPr>
              <a:t>interactive charts and visual reports</a:t>
            </a:r>
            <a:r>
              <a:rPr lang="en-IN" sz="2000">
                <a:ea typeface="+mn-lt"/>
                <a:cs typeface="+mn-lt"/>
              </a:rPr>
              <a:t> (feedback stats, booking analytics, etc.).</a:t>
            </a:r>
            <a:endParaRPr lang="en-IN"/>
          </a:p>
          <a:p>
            <a:r>
              <a:rPr lang="en-IN" sz="2000" b="1">
                <a:ea typeface="+mn-lt"/>
                <a:cs typeface="+mn-lt"/>
              </a:rPr>
              <a:t>Backend:</a:t>
            </a:r>
            <a:r>
              <a:rPr lang="en-IN" sz="2000">
                <a:ea typeface="+mn-lt"/>
                <a:cs typeface="+mn-lt"/>
              </a:rPr>
              <a:t> Node.js with Express.js – for handling API requests and managing server-side logic.</a:t>
            </a:r>
            <a:endParaRPr lang="en-IN">
              <a:ea typeface="Calibri"/>
              <a:cs typeface="Calibri"/>
            </a:endParaRPr>
          </a:p>
          <a:p>
            <a:pPr marL="0" indent="0">
              <a:buNone/>
            </a:pPr>
            <a:endParaRPr lang="en-IN" sz="2000" b="1">
              <a:ea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3269CC-AE29-E2A1-FB8B-85A5C7F93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04" r="18009" b="-3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2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CTK Events</vt:lpstr>
      <vt:lpstr>Project Introduction</vt:lpstr>
      <vt:lpstr>Project Overview</vt:lpstr>
      <vt:lpstr>Problem Statement </vt:lpstr>
      <vt:lpstr>Project  Objectives</vt:lpstr>
      <vt:lpstr>Project  Scope</vt:lpstr>
      <vt:lpstr>Frontend System Architecture</vt:lpstr>
      <vt:lpstr>Backend System Architecture</vt:lpstr>
      <vt:lpstr>Technologies Used</vt:lpstr>
      <vt:lpstr>PowerPoint Presentation</vt:lpstr>
      <vt:lpstr>Technologies Used</vt:lpstr>
      <vt:lpstr>Technologies Used</vt:lpstr>
      <vt:lpstr>Technologies Used</vt:lpstr>
      <vt:lpstr>PowerPoint Presentation</vt:lpstr>
      <vt:lpstr>PowerPoint Presentation</vt:lpstr>
      <vt:lpstr>Home Page</vt:lpstr>
      <vt:lpstr>Event Creation and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Enhancement</vt:lpstr>
      <vt:lpstr>Conclusion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Santhosh kumar Gaini</dc:creator>
  <cp:revision>4</cp:revision>
  <dcterms:created xsi:type="dcterms:W3CDTF">2025-09-08T17:12:34Z</dcterms:created>
  <dcterms:modified xsi:type="dcterms:W3CDTF">2025-09-11T04:11:20Z</dcterms:modified>
</cp:coreProperties>
</file>